
<file path=[Content_Types].xml><?xml version="1.0" encoding="utf-8"?>
<Types xmlns="http://schemas.openxmlformats.org/package/2006/content-types">
  <Default Extension="png" ContentType="image/png"/>
  <Default Extension="webp" ContentType="image/png"/>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5" r:id="rId1"/>
  </p:sldMasterIdLst>
  <p:notesMasterIdLst>
    <p:notesMasterId r:id="rId18"/>
  </p:notesMasterIdLst>
  <p:sldIdLst>
    <p:sldId id="256" r:id="rId2"/>
    <p:sldId id="258" r:id="rId3"/>
    <p:sldId id="277" r:id="rId4"/>
    <p:sldId id="260" r:id="rId5"/>
    <p:sldId id="265" r:id="rId6"/>
    <p:sldId id="262" r:id="rId7"/>
    <p:sldId id="263" r:id="rId8"/>
    <p:sldId id="264" r:id="rId9"/>
    <p:sldId id="266" r:id="rId10"/>
    <p:sldId id="268" r:id="rId11"/>
    <p:sldId id="267" r:id="rId12"/>
    <p:sldId id="269" r:id="rId13"/>
    <p:sldId id="270" r:id="rId14"/>
    <p:sldId id="272" r:id="rId15"/>
    <p:sldId id="276" r:id="rId16"/>
    <p:sldId id="274"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BB17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255" autoAdjust="0"/>
  </p:normalViewPr>
  <p:slideViewPr>
    <p:cSldViewPr snapToGrid="0">
      <p:cViewPr varScale="1">
        <p:scale>
          <a:sx n="74" d="100"/>
          <a:sy n="74" d="100"/>
        </p:scale>
        <p:origin x="57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[Zomato_Data_1 (Autosaved)1.xlsx]pivot_tables!PivotTable8</c:name>
    <c:fmtId val="40"/>
  </c:pivotSource>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r>
              <a:rPr lang="en-IN" sz="1600" b="1"/>
              <a:t>Has  Table Booking</a:t>
            </a:r>
          </a:p>
        </c:rich>
      </c:tx>
      <c:layout/>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dLbl>
          <c:idx val="0"/>
          <c:dLblPos val="bestFit"/>
          <c:showLegendKey val="0"/>
          <c:showVal val="1"/>
          <c:showCatName val="0"/>
          <c:showSerName val="0"/>
          <c:showPercent val="0"/>
          <c:showBubbleSize val="0"/>
          <c:extLst>
            <c:ext xmlns:c15="http://schemas.microsoft.com/office/drawing/2012/chart" uri="{CE6537A1-D6FC-4f65-9D91-7224C49458BB}"/>
          </c:extLst>
        </c:dLbl>
      </c:pivotFmt>
      <c:pivotFmt>
        <c:idx val="1"/>
        <c:dLbl>
          <c:idx val="0"/>
          <c:dLblPos val="bestFit"/>
          <c:showLegendKey val="0"/>
          <c:showVal val="1"/>
          <c:showCatName val="0"/>
          <c:showSerName val="0"/>
          <c:showPercent val="0"/>
          <c:showBubbleSize val="0"/>
          <c:extLst>
            <c:ext xmlns:c15="http://schemas.microsoft.com/office/drawing/2012/chart" uri="{CE6537A1-D6FC-4f65-9D91-7224C49458BB}"/>
          </c:extLst>
        </c:dLbl>
      </c:pivotFmt>
      <c:pivotFmt>
        <c:idx val="2"/>
      </c:pivotFmt>
      <c:pivotFmt>
        <c:idx val="3"/>
      </c:pivotFmt>
      <c:pivotFmt>
        <c:idx val="4"/>
        <c:spPr>
          <a:solidFill>
            <a:schemeClr val="accent1"/>
          </a:solidFill>
          <a:ln w="19050">
            <a:solidFill>
              <a:schemeClr val="lt1"/>
            </a:solidFill>
          </a:ln>
          <a:effectLst/>
          <a:sp3d contourW="25400">
            <a:contourClr>
              <a:schemeClr val="lt1"/>
            </a:contourClr>
          </a:sp3d>
        </c:spPr>
        <c:marker>
          <c:symbol val="circle"/>
          <c:size val="5"/>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w="19050">
            <a:solidFill>
              <a:schemeClr val="lt1"/>
            </a:solidFill>
          </a:ln>
          <a:effectLst/>
          <a:sp3d contourW="25400">
            <a:contourClr>
              <a:schemeClr val="lt1"/>
            </a:contourClr>
          </a:sp3d>
        </c:spPr>
      </c:pivotFmt>
      <c:pivotFmt>
        <c:idx val="6"/>
        <c:spPr>
          <a:solidFill>
            <a:schemeClr val="accent1"/>
          </a:solidFill>
          <a:ln w="19050">
            <a:solidFill>
              <a:schemeClr val="lt1"/>
            </a:solidFill>
          </a:ln>
          <a:effectLst/>
          <a:sp3d contourW="25400">
            <a:contourClr>
              <a:schemeClr val="lt1"/>
            </a:contourClr>
          </a:sp3d>
        </c:spPr>
      </c:pivotFmt>
      <c:pivotFmt>
        <c:idx val="7"/>
        <c:spPr>
          <a:solidFill>
            <a:schemeClr val="accent1"/>
          </a:solidFill>
          <a:ln w="1905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w="19050">
            <a:solidFill>
              <a:schemeClr val="lt1"/>
            </a:solidFill>
          </a:ln>
          <a:effectLst/>
          <a:sp3d contourW="25400">
            <a:contourClr>
              <a:schemeClr val="lt1"/>
            </a:contourClr>
          </a:sp3d>
        </c:spPr>
      </c:pivotFmt>
      <c:pivotFmt>
        <c:idx val="9"/>
        <c:spPr>
          <a:solidFill>
            <a:schemeClr val="accent1"/>
          </a:solidFill>
          <a:ln w="19050">
            <a:solidFill>
              <a:schemeClr val="lt1"/>
            </a:solidFill>
          </a:ln>
          <a:effectLst/>
          <a:sp3d contourW="25400">
            <a:contourClr>
              <a:schemeClr val="lt1"/>
            </a:contourClr>
          </a:sp3d>
        </c:spPr>
      </c:pivotFmt>
      <c:pivotFmt>
        <c:idx val="10"/>
        <c:spPr>
          <a:solidFill>
            <a:schemeClr val="accent1"/>
          </a:solidFill>
          <a:ln w="1905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w="19050">
            <a:solidFill>
              <a:schemeClr val="lt1"/>
            </a:solidFill>
          </a:ln>
          <a:effectLst/>
          <a:sp3d contourW="25400">
            <a:contourClr>
              <a:schemeClr val="lt1"/>
            </a:contourClr>
          </a:sp3d>
        </c:spPr>
      </c:pivotFmt>
      <c:pivotFmt>
        <c:idx val="12"/>
        <c:spPr>
          <a:solidFill>
            <a:schemeClr val="accent1"/>
          </a:solidFill>
          <a:ln w="19050">
            <a:solidFill>
              <a:schemeClr val="lt1"/>
            </a:solidFill>
          </a:ln>
          <a:effectLst/>
          <a:sp3d contourW="25400">
            <a:contourClr>
              <a:schemeClr val="lt1"/>
            </a:contourClr>
          </a:sp3d>
        </c:spPr>
      </c:pivotFmt>
    </c:pivotFmts>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pivot_tables!$L$2</c:f>
              <c:strCache>
                <c:ptCount val="1"/>
                <c:pt idx="0">
                  <c:v>Total</c:v>
                </c:pt>
              </c:strCache>
            </c:strRef>
          </c:tx>
          <c:dPt>
            <c:idx val="0"/>
            <c:bubble3D val="0"/>
            <c:spPr>
              <a:solidFill>
                <a:schemeClr val="accent1">
                  <a:shade val="76000"/>
                </a:schemeClr>
              </a:solidFill>
              <a:ln w="25400">
                <a:solidFill>
                  <a:schemeClr val="lt1"/>
                </a:solidFill>
              </a:ln>
              <a:effectLst/>
              <a:sp3d contourW="25400">
                <a:contourClr>
                  <a:schemeClr val="lt1"/>
                </a:contourClr>
              </a:sp3d>
            </c:spPr>
          </c:dPt>
          <c:dPt>
            <c:idx val="1"/>
            <c:bubble3D val="0"/>
            <c:spPr>
              <a:solidFill>
                <a:schemeClr val="accent1">
                  <a:tint val="77000"/>
                </a:schemeClr>
              </a:solidFill>
              <a:ln w="25400">
                <a:solidFill>
                  <a:schemeClr val="lt1"/>
                </a:solidFill>
              </a:ln>
              <a:effectLst/>
              <a:sp3d contourW="25400">
                <a:contourClr>
                  <a:schemeClr val="lt1"/>
                </a:contourClr>
              </a:sp3d>
            </c:spPr>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pivot_tables!$K$3:$K$5</c:f>
              <c:strCache>
                <c:ptCount val="2"/>
                <c:pt idx="0">
                  <c:v>No</c:v>
                </c:pt>
                <c:pt idx="1">
                  <c:v>Yes</c:v>
                </c:pt>
              </c:strCache>
            </c:strRef>
          </c:cat>
          <c:val>
            <c:numRef>
              <c:f>pivot_tables!$L$3:$L$5</c:f>
              <c:numCache>
                <c:formatCode>General</c:formatCode>
                <c:ptCount val="2"/>
                <c:pt idx="0">
                  <c:v>145</c:v>
                </c:pt>
                <c:pt idx="1">
                  <c:v>32</c:v>
                </c:pt>
              </c:numCache>
            </c:numRef>
          </c:val>
        </c:ser>
        <c:dLbls>
          <c:dLblPos val="bestFit"/>
          <c:showLegendKey val="0"/>
          <c:showVal val="1"/>
          <c:showCatName val="0"/>
          <c:showSerName val="0"/>
          <c:showPercent val="0"/>
          <c:showBubbleSize val="0"/>
          <c:showLeaderLines val="1"/>
        </c:dLbls>
      </c:pie3DChart>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Lst>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[Zomato_Data_1 (Autosaved)1.xlsx]pivot_tables!PivotTable9</c:name>
    <c:fmtId val="42"/>
  </c:pivotSource>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US"/>
              <a:t>Has online Delivery</a:t>
            </a:r>
          </a:p>
        </c:rich>
      </c:tx>
      <c:layout/>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ivotFmts>
      <c:pivotFmt>
        <c:idx val="0"/>
        <c:dLbl>
          <c:idx val="0"/>
          <c:dLblPos val="bestFit"/>
          <c:showLegendKey val="0"/>
          <c:showVal val="1"/>
          <c:showCatName val="0"/>
          <c:showSerName val="0"/>
          <c:showPercent val="0"/>
          <c:showBubbleSize val="0"/>
          <c:extLst>
            <c:ext xmlns:c15="http://schemas.microsoft.com/office/drawing/2012/chart" uri="{CE6537A1-D6FC-4f65-9D91-7224C49458BB}"/>
          </c:extLst>
        </c:dLbl>
      </c:pivotFmt>
      <c:pivotFmt>
        <c:idx val="1"/>
        <c:dLbl>
          <c:idx val="0"/>
          <c:dLblPos val="bestFit"/>
          <c:showLegendKey val="0"/>
          <c:showVal val="1"/>
          <c:showCatName val="0"/>
          <c:showSerName val="0"/>
          <c:showPercent val="0"/>
          <c:showBubbleSize val="0"/>
          <c:extLst>
            <c:ext xmlns:c15="http://schemas.microsoft.com/office/drawing/2012/chart" uri="{CE6537A1-D6FC-4f65-9D91-7224C49458BB}"/>
          </c:extLst>
        </c:dLbl>
      </c:pivotFmt>
      <c:pivotFmt>
        <c:idx val="2"/>
      </c:pivotFmt>
      <c:pivotFmt>
        <c:idx val="3"/>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p3d/>
        </c:spPr>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p3d/>
        </c:spPr>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p3d/>
        </c:spPr>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p3d/>
        </c:spPr>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p3d/>
        </c:spPr>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p3d/>
        </c:spPr>
      </c:pivotFmt>
    </c:pivotFmts>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pivot_tables!$P$2</c:f>
              <c:strCache>
                <c:ptCount val="1"/>
                <c:pt idx="0">
                  <c:v>Total</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p3d/>
            </c:spPr>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sp3d/>
            </c:spPr>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15:layout/>
              </c:ext>
            </c:extLst>
          </c:dLbls>
          <c:cat>
            <c:strRef>
              <c:f>pivot_tables!$O$3:$O$5</c:f>
              <c:strCache>
                <c:ptCount val="2"/>
                <c:pt idx="0">
                  <c:v>No</c:v>
                </c:pt>
                <c:pt idx="1">
                  <c:v>Yes</c:v>
                </c:pt>
              </c:strCache>
            </c:strRef>
          </c:cat>
          <c:val>
            <c:numRef>
              <c:f>pivot_tables!$P$3:$P$5</c:f>
              <c:numCache>
                <c:formatCode>General</c:formatCode>
                <c:ptCount val="2"/>
                <c:pt idx="0">
                  <c:v>7100</c:v>
                </c:pt>
                <c:pt idx="1">
                  <c:v>2451</c:v>
                </c:pt>
              </c:numCache>
            </c:numRef>
          </c:val>
        </c:ser>
        <c:dLbls>
          <c:showLegendKey val="0"/>
          <c:showVal val="0"/>
          <c:showCatName val="0"/>
          <c:showSerName val="0"/>
          <c:showPercent val="0"/>
          <c:showBubbleSize val="0"/>
          <c:showLeaderLines val="1"/>
        </c:dLbls>
      </c:pie3DChart>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Lst>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6">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EFD3E7-6AC4-47B0-9A32-1FB300C9E6C9}" type="datetimeFigureOut">
              <a:rPr lang="en-IN" smtClean="0"/>
              <a:t>29-01-2025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2D6D98-2D84-4724-A046-2C46202A4031}" type="slidenum">
              <a:rPr lang="en-IN" smtClean="0"/>
              <a:t>‹#›</a:t>
            </a:fld>
            <a:endParaRPr lang="en-IN"/>
          </a:p>
        </p:txBody>
      </p:sp>
    </p:spTree>
    <p:extLst>
      <p:ext uri="{BB962C8B-B14F-4D97-AF65-F5344CB8AC3E}">
        <p14:creationId xmlns:p14="http://schemas.microsoft.com/office/powerpoint/2010/main" val="1366690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02D6D98-2D84-4724-A046-2C46202A4031}" type="slidenum">
              <a:rPr lang="en-IN" smtClean="0"/>
              <a:t>3</a:t>
            </a:fld>
            <a:endParaRPr lang="en-IN"/>
          </a:p>
        </p:txBody>
      </p:sp>
    </p:spTree>
    <p:extLst>
      <p:ext uri="{BB962C8B-B14F-4D97-AF65-F5344CB8AC3E}">
        <p14:creationId xmlns:p14="http://schemas.microsoft.com/office/powerpoint/2010/main" val="4076243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402D6D98-2D84-4724-A046-2C46202A4031}" type="slidenum">
              <a:rPr lang="en-IN" smtClean="0"/>
              <a:t>12</a:t>
            </a:fld>
            <a:endParaRPr lang="en-IN"/>
          </a:p>
        </p:txBody>
      </p:sp>
    </p:spTree>
    <p:extLst>
      <p:ext uri="{BB962C8B-B14F-4D97-AF65-F5344CB8AC3E}">
        <p14:creationId xmlns:p14="http://schemas.microsoft.com/office/powerpoint/2010/main" val="348889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B61BEF0D-F0BB-DE4B-95CE-6DB70DBA9567}" type="datetimeFigureOut">
              <a:rPr lang="en-US" smtClean="0"/>
              <a:pPr/>
              <a:t>1/29/2025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01753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61BEF0D-F0BB-DE4B-95CE-6DB70DBA9567}" type="datetimeFigureOut">
              <a:rPr lang="en-US" smtClean="0"/>
              <a:pPr/>
              <a:t>1/29/2025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71120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61BEF0D-F0BB-DE4B-95CE-6DB70DBA9567}" type="datetimeFigureOut">
              <a:rPr lang="en-US" smtClean="0"/>
              <a:pPr/>
              <a:t>1/29/2025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3416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61BEF0D-F0BB-DE4B-95CE-6DB70DBA9567}" type="datetimeFigureOut">
              <a:rPr lang="en-US" smtClean="0"/>
              <a:pPr/>
              <a:t>1/29/2025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68755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88651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B61BEF0D-F0BB-DE4B-95CE-6DB70DBA9567}" type="datetimeFigureOut">
              <a:rPr lang="en-US" smtClean="0"/>
              <a:pPr/>
              <a:t>1/29/2025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1023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B61BEF0D-F0BB-DE4B-95CE-6DB70DBA9567}" type="datetimeFigureOut">
              <a:rPr lang="en-US" smtClean="0"/>
              <a:pPr/>
              <a:t>1/29/2025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59479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B61BEF0D-F0BB-DE4B-95CE-6DB70DBA9567}" type="datetimeFigureOut">
              <a:rPr lang="en-US" smtClean="0"/>
              <a:pPr/>
              <a:t>1/29/2025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17658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1/29/2025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34247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1919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229563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1/29/2025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92722019"/>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webp"/><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9093" y="132009"/>
            <a:ext cx="11784169" cy="6371822"/>
          </a:xfrm>
        </p:spPr>
        <p:txBody>
          <a:bodyPr/>
          <a:lstStyle/>
          <a:p>
            <a:endParaRPr lang="en-IN"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982"/>
            <a:ext cx="12192000" cy="6867982"/>
          </a:xfrm>
          <a:prstGeom prst="rect">
            <a:avLst/>
          </a:prstGeom>
        </p:spPr>
      </p:pic>
      <p:sp>
        <p:nvSpPr>
          <p:cNvPr id="8" name="TextBox 7"/>
          <p:cNvSpPr txBox="1"/>
          <p:nvPr/>
        </p:nvSpPr>
        <p:spPr>
          <a:xfrm>
            <a:off x="746974" y="3129566"/>
            <a:ext cx="6130343" cy="830997"/>
          </a:xfrm>
          <a:prstGeom prst="rect">
            <a:avLst/>
          </a:prstGeom>
          <a:noFill/>
        </p:spPr>
        <p:txBody>
          <a:bodyPr wrap="square" rtlCol="0">
            <a:spAutoFit/>
          </a:bodyPr>
          <a:lstStyle/>
          <a:p>
            <a:r>
              <a:rPr lang="en-US" sz="2400" b="1" dirty="0" smtClean="0">
                <a:solidFill>
                  <a:schemeClr val="accent5">
                    <a:lumMod val="60000"/>
                    <a:lumOff val="40000"/>
                  </a:schemeClr>
                </a:solidFill>
                <a:latin typeface="Arial" panose="020B0604020202020204" pitchFamily="34" charset="0"/>
                <a:cs typeface="Arial" panose="020B0604020202020204" pitchFamily="34" charset="0"/>
              </a:rPr>
              <a:t>Spreadsheet Project</a:t>
            </a:r>
          </a:p>
          <a:p>
            <a:r>
              <a:rPr lang="en-US" sz="2400" b="1" dirty="0" smtClean="0">
                <a:solidFill>
                  <a:schemeClr val="accent5">
                    <a:lumMod val="60000"/>
                    <a:lumOff val="40000"/>
                  </a:schemeClr>
                </a:solidFill>
                <a:latin typeface="Arial" panose="020B0604020202020204" pitchFamily="34" charset="0"/>
                <a:cs typeface="Arial" panose="020B0604020202020204" pitchFamily="34" charset="0"/>
              </a:rPr>
              <a:t>Zomato Restaurant Analysis.</a:t>
            </a:r>
            <a:endParaRPr lang="en-IN" sz="2400" b="1" dirty="0">
              <a:solidFill>
                <a:schemeClr val="accent5">
                  <a:lumMod val="60000"/>
                  <a:lumOff val="40000"/>
                </a:schemeClr>
              </a:solidFill>
              <a:latin typeface="Arial" panose="020B0604020202020204" pitchFamily="34" charset="0"/>
              <a:cs typeface="Arial" panose="020B0604020202020204" pitchFamily="34" charset="0"/>
            </a:endParaRPr>
          </a:p>
        </p:txBody>
      </p:sp>
      <p:sp>
        <p:nvSpPr>
          <p:cNvPr id="9" name="TextBox 8"/>
          <p:cNvSpPr txBox="1"/>
          <p:nvPr/>
        </p:nvSpPr>
        <p:spPr>
          <a:xfrm>
            <a:off x="746974" y="3960563"/>
            <a:ext cx="4116947" cy="646331"/>
          </a:xfrm>
          <a:prstGeom prst="rect">
            <a:avLst/>
          </a:prstGeom>
          <a:noFill/>
        </p:spPr>
        <p:txBody>
          <a:bodyPr wrap="square" rtlCol="0">
            <a:spAutoFit/>
          </a:bodyPr>
          <a:lstStyle/>
          <a:p>
            <a:r>
              <a:rPr lang="en-US" dirty="0" smtClean="0">
                <a:solidFill>
                  <a:srgbClr val="FFFF00"/>
                </a:solidFill>
                <a:latin typeface="Arial" panose="020B0604020202020204" pitchFamily="34" charset="0"/>
                <a:cs typeface="Arial" panose="020B0604020202020204" pitchFamily="34" charset="0"/>
              </a:rPr>
              <a:t>Vakte Chaitanya D.  </a:t>
            </a:r>
          </a:p>
          <a:p>
            <a:r>
              <a:rPr lang="en-US" dirty="0" smtClean="0">
                <a:solidFill>
                  <a:srgbClr val="FFFF00"/>
                </a:solidFill>
                <a:latin typeface="Arial" panose="020B0604020202020204" pitchFamily="34" charset="0"/>
                <a:cs typeface="Arial" panose="020B0604020202020204" pitchFamily="34" charset="0"/>
              </a:rPr>
              <a:t> 23/12/2024</a:t>
            </a:r>
            <a:endParaRPr lang="en-IN"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978404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4886" y="868809"/>
            <a:ext cx="10500596" cy="844082"/>
          </a:xfrm>
        </p:spPr>
        <p:txBody>
          <a:bodyPr>
            <a:normAutofit fontScale="90000"/>
          </a:bodyPr>
          <a:lstStyle/>
          <a:p>
            <a:r>
              <a:rPr lang="en-US" sz="3100" b="1" dirty="0" smtClean="0"/>
              <a:t>Current Quality in the Recommended Countries and Regions to be targeted.</a:t>
            </a:r>
            <a:r>
              <a:rPr lang="en-US" sz="2800" b="1" dirty="0" smtClean="0"/>
              <a:t/>
            </a:r>
            <a:br>
              <a:rPr lang="en-US" sz="2800" b="1" dirty="0" smtClean="0"/>
            </a:br>
            <a:endParaRPr lang="en-IN" sz="2800" b="1" dirty="0"/>
          </a:p>
        </p:txBody>
      </p:sp>
      <p:sp>
        <p:nvSpPr>
          <p:cNvPr id="3" name="Content Placeholder 2"/>
          <p:cNvSpPr>
            <a:spLocks noGrp="1"/>
          </p:cNvSpPr>
          <p:nvPr>
            <p:ph idx="1"/>
          </p:nvPr>
        </p:nvSpPr>
        <p:spPr>
          <a:xfrm>
            <a:off x="1214887" y="1815921"/>
            <a:ext cx="4928336" cy="4494727"/>
          </a:xfrm>
        </p:spPr>
        <p:txBody>
          <a:bodyPr>
            <a:normAutofit/>
          </a:bodyPr>
          <a:lstStyle/>
          <a:p>
            <a:r>
              <a:rPr lang="en-US" sz="1800" b="1" dirty="0" smtClean="0"/>
              <a:t>Overview.</a:t>
            </a:r>
          </a:p>
          <a:p>
            <a:pPr marL="201168" lvl="1" indent="0">
              <a:buNone/>
            </a:pPr>
            <a:r>
              <a:rPr lang="en-US" sz="1800" dirty="0" smtClean="0"/>
              <a:t>In the countries selected the average rating exceed 4.0 which represent good customer satisfaction and customers will to explore more dining options.</a:t>
            </a:r>
          </a:p>
          <a:p>
            <a:pPr marL="0" indent="0">
              <a:buNone/>
            </a:pPr>
            <a:r>
              <a:rPr lang="en-US" sz="1800" b="1" dirty="0" smtClean="0"/>
              <a:t>Recommendation.</a:t>
            </a:r>
          </a:p>
          <a:p>
            <a:pPr marL="201168" lvl="1" indent="0">
              <a:buNone/>
            </a:pPr>
            <a:r>
              <a:rPr lang="en-US" sz="1800" dirty="0" smtClean="0"/>
              <a:t>Indonesia, New Zealand and Philippines have historical background huge natural sites and big costal line leading to attraction for people around the world.</a:t>
            </a:r>
          </a:p>
          <a:p>
            <a:pPr marL="201168" lvl="1" indent="0">
              <a:buNone/>
            </a:pPr>
            <a:r>
              <a:rPr lang="en-US" sz="1800" dirty="0" smtClean="0"/>
              <a:t>Turkey and UEA are middle east countries and have desert area and many tourist destinations along with it they itself have huge market for dining.</a:t>
            </a:r>
          </a:p>
          <a:p>
            <a:endParaRPr lang="en-IN" sz="2000" dirty="0"/>
          </a:p>
        </p:txBody>
      </p:sp>
      <p:pic>
        <p:nvPicPr>
          <p:cNvPr id="4" name="Picture 3"/>
          <p:cNvPicPr>
            <a:picLocks noChangeAspect="1"/>
          </p:cNvPicPr>
          <p:nvPr/>
        </p:nvPicPr>
        <p:blipFill>
          <a:blip r:embed="rId2"/>
          <a:stretch>
            <a:fillRect/>
          </a:stretch>
        </p:blipFill>
        <p:spPr>
          <a:xfrm>
            <a:off x="6143223" y="2720951"/>
            <a:ext cx="5572259" cy="2684665"/>
          </a:xfrm>
          <a:prstGeom prst="rect">
            <a:avLst/>
          </a:prstGeom>
        </p:spPr>
      </p:pic>
    </p:spTree>
    <p:extLst>
      <p:ext uri="{BB962C8B-B14F-4D97-AF65-F5344CB8AC3E}">
        <p14:creationId xmlns:p14="http://schemas.microsoft.com/office/powerpoint/2010/main" val="26881087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3369" y="636062"/>
            <a:ext cx="10015493" cy="605307"/>
          </a:xfrm>
        </p:spPr>
        <p:txBody>
          <a:bodyPr>
            <a:normAutofit/>
          </a:bodyPr>
          <a:lstStyle/>
          <a:p>
            <a:pPr algn="ctr"/>
            <a:r>
              <a:rPr lang="en-US" sz="2800" b="1" dirty="0" smtClean="0"/>
              <a:t>Choice of Cuisines in selected Regions</a:t>
            </a:r>
            <a:endParaRPr lang="en-IN" sz="2800" b="1" dirty="0"/>
          </a:p>
        </p:txBody>
      </p:sp>
      <p:sp>
        <p:nvSpPr>
          <p:cNvPr id="3" name="Content Placeholder 2"/>
          <p:cNvSpPr>
            <a:spLocks noGrp="1"/>
          </p:cNvSpPr>
          <p:nvPr>
            <p:ph idx="1"/>
          </p:nvPr>
        </p:nvSpPr>
        <p:spPr>
          <a:xfrm>
            <a:off x="673972" y="1800734"/>
            <a:ext cx="5121521" cy="4497035"/>
          </a:xfrm>
        </p:spPr>
        <p:txBody>
          <a:bodyPr>
            <a:noAutofit/>
          </a:bodyPr>
          <a:lstStyle/>
          <a:p>
            <a:pPr>
              <a:buFont typeface="Wingdings" panose="05000000000000000000" pitchFamily="2" charset="2"/>
              <a:buChar char="§"/>
            </a:pPr>
            <a:r>
              <a:rPr lang="en-US" sz="2000" b="1" dirty="0" smtClean="0"/>
              <a:t>Overview</a:t>
            </a:r>
          </a:p>
          <a:p>
            <a:pPr marL="0" indent="0">
              <a:buNone/>
            </a:pPr>
            <a:r>
              <a:rPr lang="en-US" sz="1800" dirty="0" smtClean="0"/>
              <a:t>Research show</a:t>
            </a:r>
            <a:r>
              <a:rPr lang="en-US" sz="1800" b="1" dirty="0" smtClean="0"/>
              <a:t> American, Asian, Chinese, Indian, North Indian, Italian, Thai, Japanese and Turkish </a:t>
            </a:r>
            <a:r>
              <a:rPr lang="en-US" sz="1800" dirty="0" smtClean="0"/>
              <a:t>cuisines as best preferred and most rated cuisines in previous restaurants.</a:t>
            </a:r>
          </a:p>
          <a:p>
            <a:pPr marL="0" indent="0">
              <a:buNone/>
            </a:pPr>
            <a:endParaRPr lang="en-US" sz="1800" dirty="0" smtClean="0"/>
          </a:p>
          <a:p>
            <a:pPr>
              <a:buFont typeface="Wingdings" panose="05000000000000000000" pitchFamily="2" charset="2"/>
              <a:buChar char="§"/>
            </a:pPr>
            <a:r>
              <a:rPr lang="en-US" sz="1800" b="1" dirty="0" smtClean="0"/>
              <a:t>Insights</a:t>
            </a:r>
          </a:p>
          <a:p>
            <a:pPr marL="0" indent="0">
              <a:buNone/>
            </a:pPr>
            <a:r>
              <a:rPr lang="en-US" sz="1800" dirty="0" smtClean="0"/>
              <a:t>This cuisines have frequently got good rating and huge votes by customer hence </a:t>
            </a:r>
            <a:r>
              <a:rPr lang="en-US" sz="1800" dirty="0" err="1" smtClean="0"/>
              <a:t>zomato</a:t>
            </a:r>
            <a:r>
              <a:rPr lang="en-US" sz="1800" dirty="0" smtClean="0"/>
              <a:t> can focus on this cuisines to attract and increase the customers with this dining expenditure.</a:t>
            </a:r>
          </a:p>
        </p:txBody>
      </p:sp>
      <p:pic>
        <p:nvPicPr>
          <p:cNvPr id="4" name="Picture 3"/>
          <p:cNvPicPr>
            <a:picLocks noChangeAspect="1"/>
          </p:cNvPicPr>
          <p:nvPr/>
        </p:nvPicPr>
        <p:blipFill>
          <a:blip r:embed="rId2"/>
          <a:stretch>
            <a:fillRect/>
          </a:stretch>
        </p:blipFill>
        <p:spPr>
          <a:xfrm>
            <a:off x="5795493" y="2148347"/>
            <a:ext cx="5615189" cy="3394637"/>
          </a:xfrm>
          <a:prstGeom prst="rect">
            <a:avLst/>
          </a:prstGeom>
        </p:spPr>
      </p:pic>
    </p:spTree>
    <p:extLst>
      <p:ext uri="{BB962C8B-B14F-4D97-AF65-F5344CB8AC3E}">
        <p14:creationId xmlns:p14="http://schemas.microsoft.com/office/powerpoint/2010/main" val="2129738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8701" y="373488"/>
            <a:ext cx="10003040" cy="951498"/>
          </a:xfrm>
        </p:spPr>
        <p:txBody>
          <a:bodyPr>
            <a:noAutofit/>
          </a:bodyPr>
          <a:lstStyle/>
          <a:p>
            <a:pPr algn="ctr"/>
            <a:r>
              <a:rPr lang="en-US" sz="2800" b="1" dirty="0" smtClean="0"/>
              <a:t>Type of booking to be provided </a:t>
            </a:r>
            <a:br>
              <a:rPr lang="en-US" sz="2800" b="1" dirty="0" smtClean="0"/>
            </a:br>
            <a:endParaRPr lang="en-IN" sz="2800" b="1" dirty="0"/>
          </a:p>
        </p:txBody>
      </p:sp>
      <p:sp>
        <p:nvSpPr>
          <p:cNvPr id="9" name="TextBox 8"/>
          <p:cNvSpPr txBox="1"/>
          <p:nvPr/>
        </p:nvSpPr>
        <p:spPr>
          <a:xfrm>
            <a:off x="1188701" y="1324986"/>
            <a:ext cx="5096189" cy="4524315"/>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t>Analysis</a:t>
            </a:r>
          </a:p>
          <a:p>
            <a:pPr marL="800100" lvl="1" indent="-342900">
              <a:buFont typeface="Wingdings" panose="05000000000000000000" pitchFamily="2" charset="2"/>
              <a:buChar char="Ø"/>
            </a:pPr>
            <a:r>
              <a:rPr lang="en-US" b="1" dirty="0" smtClean="0"/>
              <a:t>74.34 % </a:t>
            </a:r>
            <a:r>
              <a:rPr lang="en-US" dirty="0" smtClean="0"/>
              <a:t>Restaurants don’t have online delivery option and </a:t>
            </a:r>
            <a:r>
              <a:rPr lang="en-US" b="1" dirty="0" smtClean="0"/>
              <a:t>25.66% </a:t>
            </a:r>
            <a:r>
              <a:rPr lang="en-US" dirty="0" smtClean="0"/>
              <a:t>have online delivery.</a:t>
            </a:r>
          </a:p>
          <a:p>
            <a:pPr marL="800100" lvl="1" indent="-342900">
              <a:buFont typeface="Wingdings" panose="05000000000000000000" pitchFamily="2" charset="2"/>
              <a:buChar char="Ø"/>
            </a:pPr>
            <a:r>
              <a:rPr lang="en-US" b="1" dirty="0" smtClean="0"/>
              <a:t>87.88% </a:t>
            </a:r>
            <a:r>
              <a:rPr lang="en-US" dirty="0" smtClean="0"/>
              <a:t>Restaurants don’t have Table booking and </a:t>
            </a:r>
            <a:r>
              <a:rPr lang="en-US" b="1" dirty="0" smtClean="0"/>
              <a:t>12% </a:t>
            </a:r>
            <a:r>
              <a:rPr lang="en-US" dirty="0" smtClean="0"/>
              <a:t>have Table Booking.</a:t>
            </a:r>
          </a:p>
          <a:p>
            <a:pPr marL="342900" indent="-342900">
              <a:buFont typeface="Arial" panose="020B0604020202020204" pitchFamily="34" charset="0"/>
              <a:buChar char="•"/>
            </a:pPr>
            <a:r>
              <a:rPr lang="en-US" b="1" dirty="0" smtClean="0"/>
              <a:t>Recommendation.</a:t>
            </a:r>
          </a:p>
          <a:p>
            <a:pPr marL="800100" lvl="1" indent="-342900">
              <a:buFont typeface="Wingdings" panose="05000000000000000000" pitchFamily="2" charset="2"/>
              <a:buChar char="Ø"/>
            </a:pPr>
            <a:r>
              <a:rPr lang="en-US" dirty="0" smtClean="0"/>
              <a:t> It is analyzed that the restaurants that provide online and table booking have received good ratings and good number of votes.</a:t>
            </a:r>
            <a:endParaRPr lang="en-US" b="1" dirty="0" smtClean="0"/>
          </a:p>
          <a:p>
            <a:pPr marL="742950" lvl="1" indent="-285750">
              <a:buFont typeface="Wingdings" panose="05000000000000000000" pitchFamily="2" charset="2"/>
              <a:buChar char="Ø"/>
            </a:pPr>
            <a:r>
              <a:rPr lang="en-US" dirty="0" smtClean="0"/>
              <a:t>We should focus on providing online and table booking and make dining experience more versatile which will increase the profits of company.</a:t>
            </a:r>
          </a:p>
          <a:p>
            <a:r>
              <a:rPr lang="en-US" dirty="0" smtClean="0"/>
              <a:t> </a:t>
            </a:r>
            <a:endParaRPr lang="en-IN" dirty="0"/>
          </a:p>
        </p:txBody>
      </p:sp>
      <p:graphicFrame>
        <p:nvGraphicFramePr>
          <p:cNvPr id="6" name="Chart 5"/>
          <p:cNvGraphicFramePr>
            <a:graphicFrameLocks/>
          </p:cNvGraphicFramePr>
          <p:nvPr>
            <p:extLst>
              <p:ext uri="{D42A27DB-BD31-4B8C-83A1-F6EECF244321}">
                <p14:modId xmlns:p14="http://schemas.microsoft.com/office/powerpoint/2010/main" val="2534558730"/>
              </p:ext>
            </p:extLst>
          </p:nvPr>
        </p:nvGraphicFramePr>
        <p:xfrm>
          <a:off x="7044744" y="1547599"/>
          <a:ext cx="3296991" cy="220015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p:cNvGraphicFramePr>
            <a:graphicFrameLocks/>
          </p:cNvGraphicFramePr>
          <p:nvPr>
            <p:extLst>
              <p:ext uri="{D42A27DB-BD31-4B8C-83A1-F6EECF244321}">
                <p14:modId xmlns:p14="http://schemas.microsoft.com/office/powerpoint/2010/main" val="3946418310"/>
              </p:ext>
            </p:extLst>
          </p:nvPr>
        </p:nvGraphicFramePr>
        <p:xfrm>
          <a:off x="7225047" y="4141141"/>
          <a:ext cx="3193961" cy="198920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187242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5458" y="708338"/>
            <a:ext cx="10004919" cy="668740"/>
          </a:xfrm>
        </p:spPr>
        <p:txBody>
          <a:bodyPr>
            <a:normAutofit/>
          </a:bodyPr>
          <a:lstStyle/>
          <a:p>
            <a:pPr algn="ctr"/>
            <a:r>
              <a:rPr lang="en-US" sz="2800" b="1" dirty="0" smtClean="0"/>
              <a:t>Price Range and its effects.</a:t>
            </a:r>
            <a:endParaRPr lang="en-IN" sz="2800" b="1" dirty="0"/>
          </a:p>
        </p:txBody>
      </p:sp>
      <p:sp>
        <p:nvSpPr>
          <p:cNvPr id="3" name="Content Placeholder 2"/>
          <p:cNvSpPr>
            <a:spLocks noGrp="1"/>
          </p:cNvSpPr>
          <p:nvPr>
            <p:ph idx="1"/>
          </p:nvPr>
        </p:nvSpPr>
        <p:spPr>
          <a:xfrm>
            <a:off x="721216" y="2389032"/>
            <a:ext cx="5074276" cy="3045854"/>
          </a:xfrm>
        </p:spPr>
        <p:txBody>
          <a:bodyPr>
            <a:normAutofit/>
          </a:bodyPr>
          <a:lstStyle/>
          <a:p>
            <a:r>
              <a:rPr lang="en-US" sz="2100" b="1" dirty="0" smtClean="0"/>
              <a:t>Analysis.</a:t>
            </a:r>
          </a:p>
          <a:p>
            <a:pPr>
              <a:buFont typeface="Wingdings" panose="05000000000000000000" pitchFamily="2" charset="2"/>
              <a:buChar char="Ø"/>
            </a:pPr>
            <a:r>
              <a:rPr lang="en-US" sz="1700" dirty="0" smtClean="0"/>
              <a:t>Price Range vary from 1 to 4 noting the price range of restaurants. Higher the price range higher will be the restaurant brand.</a:t>
            </a:r>
          </a:p>
          <a:p>
            <a:r>
              <a:rPr lang="en-US" sz="2000" b="1" dirty="0" smtClean="0"/>
              <a:t>Insights</a:t>
            </a:r>
            <a:endParaRPr lang="en-US" sz="1700" b="1" dirty="0"/>
          </a:p>
          <a:p>
            <a:pPr>
              <a:buFont typeface="Wingdings" panose="05000000000000000000" pitchFamily="2" charset="2"/>
              <a:buChar char="Ø"/>
            </a:pPr>
            <a:r>
              <a:rPr lang="en-US" sz="1700" dirty="0" smtClean="0"/>
              <a:t>The analysis shows the countries we have selected have </a:t>
            </a:r>
            <a:r>
              <a:rPr lang="en-US" sz="1700" dirty="0" err="1" smtClean="0"/>
              <a:t>avg</a:t>
            </a:r>
            <a:r>
              <a:rPr lang="en-US" sz="1700" dirty="0" smtClean="0"/>
              <a:t> price range from 2.82 to 3.36 which indicate that restaurant have good performance and have made brand in itself.</a:t>
            </a:r>
          </a:p>
          <a:p>
            <a:pPr lvl="1">
              <a:buFont typeface="Arial" panose="020B0604020202020204" pitchFamily="34" charset="0"/>
              <a:buChar char="•"/>
            </a:pPr>
            <a:endParaRPr lang="en-US" b="1" dirty="0" smtClean="0"/>
          </a:p>
          <a:p>
            <a:pPr marL="0" indent="0">
              <a:buNone/>
            </a:pPr>
            <a:endParaRPr lang="en-US" b="1" dirty="0" smtClean="0"/>
          </a:p>
        </p:txBody>
      </p:sp>
      <p:pic>
        <p:nvPicPr>
          <p:cNvPr id="5" name="Picture 4"/>
          <p:cNvPicPr>
            <a:picLocks noChangeAspect="1"/>
          </p:cNvPicPr>
          <p:nvPr/>
        </p:nvPicPr>
        <p:blipFill>
          <a:blip r:embed="rId2"/>
          <a:stretch>
            <a:fillRect/>
          </a:stretch>
        </p:blipFill>
        <p:spPr>
          <a:xfrm>
            <a:off x="5795491" y="2631267"/>
            <a:ext cx="5962919" cy="2723449"/>
          </a:xfrm>
          <a:prstGeom prst="rect">
            <a:avLst/>
          </a:prstGeom>
        </p:spPr>
      </p:pic>
    </p:spTree>
    <p:extLst>
      <p:ext uri="{BB962C8B-B14F-4D97-AF65-F5344CB8AC3E}">
        <p14:creationId xmlns:p14="http://schemas.microsoft.com/office/powerpoint/2010/main" val="899273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8294" y="808835"/>
            <a:ext cx="9980568" cy="672427"/>
          </a:xfrm>
        </p:spPr>
        <p:txBody>
          <a:bodyPr>
            <a:normAutofit/>
          </a:bodyPr>
          <a:lstStyle/>
          <a:p>
            <a:pPr algn="ctr"/>
            <a:r>
              <a:rPr lang="en-US" sz="2800" b="1" dirty="0" err="1" smtClean="0"/>
              <a:t>Zomato</a:t>
            </a:r>
            <a:r>
              <a:rPr lang="en-US" sz="2800" b="1" dirty="0" smtClean="0"/>
              <a:t> Restaurants Analysis Dashboard</a:t>
            </a:r>
            <a:endParaRPr lang="en-IN" sz="2800" b="1" dirty="0"/>
          </a:p>
        </p:txBody>
      </p:sp>
      <p:pic>
        <p:nvPicPr>
          <p:cNvPr id="3" name="Picture 2"/>
          <p:cNvPicPr>
            <a:picLocks noChangeAspect="1"/>
          </p:cNvPicPr>
          <p:nvPr/>
        </p:nvPicPr>
        <p:blipFill>
          <a:blip r:embed="rId2"/>
          <a:stretch>
            <a:fillRect/>
          </a:stretch>
        </p:blipFill>
        <p:spPr>
          <a:xfrm>
            <a:off x="1198294" y="1788603"/>
            <a:ext cx="9980568" cy="4303665"/>
          </a:xfrm>
          <a:prstGeom prst="rect">
            <a:avLst/>
          </a:prstGeom>
        </p:spPr>
      </p:pic>
    </p:spTree>
    <p:extLst>
      <p:ext uri="{BB962C8B-B14F-4D97-AF65-F5344CB8AC3E}">
        <p14:creationId xmlns:p14="http://schemas.microsoft.com/office/powerpoint/2010/main" val="3152035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IN" dirty="0"/>
          </a:p>
        </p:txBody>
      </p:sp>
      <p:sp>
        <p:nvSpPr>
          <p:cNvPr id="3" name="Content Placeholder 2"/>
          <p:cNvSpPr>
            <a:spLocks noGrp="1"/>
          </p:cNvSpPr>
          <p:nvPr>
            <p:ph idx="1"/>
          </p:nvPr>
        </p:nvSpPr>
        <p:spPr>
          <a:xfrm>
            <a:off x="1325086" y="1889734"/>
            <a:ext cx="9602788" cy="3570908"/>
          </a:xfrm>
        </p:spPr>
        <p:txBody>
          <a:bodyPr>
            <a:normAutofit fontScale="70000" lnSpcReduction="20000"/>
          </a:bodyPr>
          <a:lstStyle/>
          <a:p>
            <a:pPr>
              <a:lnSpc>
                <a:spcPct val="150000"/>
              </a:lnSpc>
            </a:pPr>
            <a:r>
              <a:rPr lang="en-US" b="1" dirty="0" smtClean="0"/>
              <a:t>Growth Opportunities: </a:t>
            </a:r>
            <a:r>
              <a:rPr lang="en-US" dirty="0" smtClean="0"/>
              <a:t>Company have good opportunity in expanding the business in suggested countries where company can target new customer base and explore new traditional dining segment.</a:t>
            </a:r>
          </a:p>
          <a:p>
            <a:pPr>
              <a:lnSpc>
                <a:spcPct val="150000"/>
              </a:lnSpc>
            </a:pPr>
            <a:r>
              <a:rPr lang="en-US" b="1" dirty="0" err="1" smtClean="0"/>
              <a:t>Competative</a:t>
            </a:r>
            <a:r>
              <a:rPr lang="en-US" b="1" dirty="0" smtClean="0"/>
              <a:t> Advantage: </a:t>
            </a:r>
            <a:r>
              <a:rPr lang="en-US" dirty="0"/>
              <a:t>T</a:t>
            </a:r>
            <a:r>
              <a:rPr lang="en-US" dirty="0" smtClean="0"/>
              <a:t>he restaurants to be opened have good environment for exploring the market as they can focus on the table dining and online services.</a:t>
            </a:r>
          </a:p>
          <a:p>
            <a:pPr>
              <a:lnSpc>
                <a:spcPct val="150000"/>
              </a:lnSpc>
            </a:pPr>
            <a:r>
              <a:rPr lang="en-US" b="1" dirty="0" smtClean="0"/>
              <a:t>Rating Impact: </a:t>
            </a:r>
            <a:r>
              <a:rPr lang="en-US" dirty="0" smtClean="0"/>
              <a:t>The ratings analysis provided may help the management to finalize the area or locality or cuisines to be selected for restaurant to be opened.</a:t>
            </a:r>
            <a:endParaRPr lang="en-IN" b="1" dirty="0"/>
          </a:p>
        </p:txBody>
      </p:sp>
    </p:spTree>
    <p:extLst>
      <p:ext uri="{BB962C8B-B14F-4D97-AF65-F5344CB8AC3E}">
        <p14:creationId xmlns:p14="http://schemas.microsoft.com/office/powerpoint/2010/main" val="42224674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8000"/>
          </a:xfrm>
        </p:spPr>
        <p:txBody>
          <a:bodyPr anchor="ctr">
            <a:normAutofit/>
          </a:bodyPr>
          <a:lstStyle/>
          <a:p>
            <a:pPr algn="ctr"/>
            <a:r>
              <a:rPr lang="en-US" sz="4000" dirty="0" smtClean="0"/>
              <a:t>Thank You</a:t>
            </a:r>
            <a:endParaRPr lang="en-IN" sz="4000" dirty="0"/>
          </a:p>
        </p:txBody>
      </p:sp>
    </p:spTree>
    <p:extLst>
      <p:ext uri="{BB962C8B-B14F-4D97-AF65-F5344CB8AC3E}">
        <p14:creationId xmlns:p14="http://schemas.microsoft.com/office/powerpoint/2010/main" val="1492195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Introduction.</a:t>
            </a:r>
            <a:br>
              <a:rPr lang="en-US" smtClean="0"/>
            </a:br>
            <a:endParaRPr lang="en-IN" dirty="0"/>
          </a:p>
        </p:txBody>
      </p:sp>
      <p:sp>
        <p:nvSpPr>
          <p:cNvPr id="3" name="Content Placeholder 2"/>
          <p:cNvSpPr>
            <a:spLocks noGrp="1"/>
          </p:cNvSpPr>
          <p:nvPr>
            <p:ph idx="1"/>
          </p:nvPr>
        </p:nvSpPr>
        <p:spPr>
          <a:xfrm>
            <a:off x="1097280" y="2386078"/>
            <a:ext cx="7064081" cy="3589719"/>
          </a:xfrm>
        </p:spPr>
        <p:txBody>
          <a:bodyPr/>
          <a:lstStyle/>
          <a:p>
            <a:r>
              <a:rPr lang="en-US" sz="2400" dirty="0" err="1" smtClean="0"/>
              <a:t>Zomato</a:t>
            </a:r>
            <a:r>
              <a:rPr lang="en-US" sz="2400" dirty="0" smtClean="0"/>
              <a:t> is an International Restaurant Aggregator &amp;</a:t>
            </a:r>
          </a:p>
          <a:p>
            <a:r>
              <a:rPr lang="en-US" sz="2400" dirty="0" smtClean="0"/>
              <a:t> Food Delivery Company launched in India in 2008.</a:t>
            </a:r>
          </a:p>
          <a:p>
            <a:r>
              <a:rPr lang="en-US" sz="2400" dirty="0" err="1" smtClean="0"/>
              <a:t>Zomato</a:t>
            </a:r>
            <a:r>
              <a:rPr lang="en-US" sz="2400" dirty="0" smtClean="0"/>
              <a:t> have became a big tech company with more than 100 million users,1.5 million Registered Restaurants and is present in 20+ countries.</a:t>
            </a:r>
          </a:p>
          <a:p>
            <a:endParaRPr lang="en-US" dirty="0" smtClean="0"/>
          </a:p>
          <a:p>
            <a:endParaRPr lang="en-US" dirty="0" smtClean="0"/>
          </a:p>
          <a:p>
            <a:endParaRPr lang="en-US" dirty="0" smtClean="0"/>
          </a:p>
          <a:p>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1361" y="1690688"/>
            <a:ext cx="4030639" cy="2845695"/>
          </a:xfrm>
          <a:prstGeom prst="rect">
            <a:avLst/>
          </a:prstGeom>
        </p:spPr>
      </p:pic>
    </p:spTree>
    <p:extLst>
      <p:ext uri="{BB962C8B-B14F-4D97-AF65-F5344CB8AC3E}">
        <p14:creationId xmlns:p14="http://schemas.microsoft.com/office/powerpoint/2010/main" val="2324321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2720" y="454169"/>
            <a:ext cx="4926991" cy="999974"/>
          </a:xfrm>
        </p:spPr>
        <p:txBody>
          <a:bodyPr>
            <a:normAutofit fontScale="90000"/>
          </a:bodyPr>
          <a:lstStyle/>
          <a:p>
            <a:r>
              <a:rPr lang="en-US" b="1" dirty="0">
                <a:cs typeface="Arial" panose="020B0604020202020204" pitchFamily="34" charset="0"/>
              </a:rPr>
              <a:t/>
            </a:r>
            <a:br>
              <a:rPr lang="en-US" b="1" dirty="0">
                <a:cs typeface="Arial" panose="020B0604020202020204" pitchFamily="34" charset="0"/>
              </a:rPr>
            </a:br>
            <a:r>
              <a:rPr lang="en-US" b="1" dirty="0">
                <a:cs typeface="Arial" panose="020B0604020202020204" pitchFamily="34" charset="0"/>
              </a:rPr>
              <a:t>Problem Statement.</a:t>
            </a:r>
            <a:endParaRPr lang="en-IN" dirty="0"/>
          </a:p>
        </p:txBody>
      </p:sp>
      <p:sp>
        <p:nvSpPr>
          <p:cNvPr id="4" name="Content Placeholder 3"/>
          <p:cNvSpPr txBox="1">
            <a:spLocks noGrp="1"/>
          </p:cNvSpPr>
          <p:nvPr>
            <p:ph idx="1"/>
          </p:nvPr>
        </p:nvSpPr>
        <p:spPr>
          <a:xfrm>
            <a:off x="1390918" y="2173855"/>
            <a:ext cx="10444767" cy="2677656"/>
          </a:xfrm>
          <a:prstGeom prst="rect">
            <a:avLst/>
          </a:prstGeom>
          <a:noFill/>
        </p:spPr>
        <p:txBody>
          <a:bodyPr wrap="square" rtlCol="0">
            <a:spAutoFit/>
          </a:bodyPr>
          <a:lstStyle/>
          <a:p>
            <a:pPr marL="0" indent="0">
              <a:lnSpc>
                <a:spcPct val="100000"/>
              </a:lnSpc>
              <a:buNone/>
            </a:pPr>
            <a:r>
              <a:rPr lang="en-US" sz="2400" dirty="0" smtClean="0">
                <a:cs typeface="Arial" panose="020B0604020202020204" pitchFamily="34" charset="0"/>
              </a:rPr>
              <a:t>Considering the Zomato though the International Brand is facing big gap in the restaurant with extraordinary experience in dining. Low dining experience across the countries. Though presence of huge market, less exploration and recognition of market for new openings are faced by company. Maintaining the multiple standards and good quality across multiple location around the globe. Recognizing the types of cuisines that are to be opened or explored as per the location across the countries.</a:t>
            </a:r>
            <a:endParaRPr lang="en-IN" sz="2400" dirty="0" smtClean="0">
              <a:cs typeface="Arial" panose="020B060402020202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3129" y="214265"/>
            <a:ext cx="1959591" cy="1479782"/>
          </a:xfrm>
          <a:prstGeom prst="rect">
            <a:avLst/>
          </a:prstGeom>
        </p:spPr>
      </p:pic>
    </p:spTree>
    <p:extLst>
      <p:ext uri="{BB962C8B-B14F-4D97-AF65-F5344CB8AC3E}">
        <p14:creationId xmlns:p14="http://schemas.microsoft.com/office/powerpoint/2010/main" val="2212665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6524" y="302138"/>
            <a:ext cx="9804601" cy="1280890"/>
          </a:xfrm>
        </p:spPr>
        <p:txBody>
          <a:bodyPr>
            <a:noAutofit/>
          </a:bodyPr>
          <a:lstStyle/>
          <a:p>
            <a:r>
              <a:rPr lang="en-US" sz="3200" dirty="0"/>
              <a:t/>
            </a:r>
            <a:br>
              <a:rPr lang="en-US" sz="3200" dirty="0"/>
            </a:br>
            <a:r>
              <a:rPr lang="en-US" sz="3200" dirty="0"/>
              <a:t/>
            </a:r>
            <a:br>
              <a:rPr lang="en-US" sz="3200" dirty="0"/>
            </a:br>
            <a:r>
              <a:rPr lang="en-US" sz="3200" b="1" dirty="0" smtClean="0"/>
              <a:t>Data Overview</a:t>
            </a:r>
            <a:endParaRPr lang="en-IN" sz="3200" b="1" dirty="0"/>
          </a:p>
        </p:txBody>
      </p:sp>
      <p:sp>
        <p:nvSpPr>
          <p:cNvPr id="3" name="Content Placeholder 2"/>
          <p:cNvSpPr>
            <a:spLocks noGrp="1"/>
          </p:cNvSpPr>
          <p:nvPr>
            <p:ph idx="1"/>
          </p:nvPr>
        </p:nvSpPr>
        <p:spPr>
          <a:xfrm>
            <a:off x="1326524" y="1785870"/>
            <a:ext cx="4932608" cy="4724400"/>
          </a:xfrm>
        </p:spPr>
        <p:txBody>
          <a:bodyPr>
            <a:noAutofit/>
          </a:bodyPr>
          <a:lstStyle/>
          <a:p>
            <a:pPr fontAlgn="base"/>
            <a:r>
              <a:rPr lang="en-US" sz="1600" b="1" dirty="0"/>
              <a:t>Restaurant ID: </a:t>
            </a:r>
            <a:r>
              <a:rPr lang="en-US" sz="1600" dirty="0"/>
              <a:t>Unique identifier for each restaurant.</a:t>
            </a:r>
            <a:endParaRPr lang="en-US" sz="1600" b="1" dirty="0"/>
          </a:p>
          <a:p>
            <a:pPr fontAlgn="base"/>
            <a:r>
              <a:rPr lang="en-US" sz="1600" b="1" dirty="0"/>
              <a:t>Restaurant Name: </a:t>
            </a:r>
            <a:r>
              <a:rPr lang="en-US" sz="1600" dirty="0"/>
              <a:t>The name of the restaurant.</a:t>
            </a:r>
            <a:endParaRPr lang="en-US" sz="1600" b="1" dirty="0"/>
          </a:p>
          <a:p>
            <a:pPr fontAlgn="base"/>
            <a:r>
              <a:rPr lang="en-US" sz="1600" b="1" dirty="0"/>
              <a:t>CountryCode: </a:t>
            </a:r>
            <a:r>
              <a:rPr lang="en-US" sz="1600" dirty="0"/>
              <a:t>Country code of the location where the restaurant is situated.</a:t>
            </a:r>
            <a:endParaRPr lang="en-US" sz="1600" b="1" dirty="0"/>
          </a:p>
          <a:p>
            <a:pPr fontAlgn="base"/>
            <a:r>
              <a:rPr lang="en-US" sz="1600" b="1" dirty="0"/>
              <a:t>City: </a:t>
            </a:r>
            <a:r>
              <a:rPr lang="en-US" sz="1600" dirty="0"/>
              <a:t>The city where the restaurant is located.</a:t>
            </a:r>
            <a:endParaRPr lang="en-US" sz="1600" b="1" dirty="0"/>
          </a:p>
          <a:p>
            <a:pPr fontAlgn="base"/>
            <a:r>
              <a:rPr lang="en-US" sz="1600" b="1" dirty="0"/>
              <a:t>Address: </a:t>
            </a:r>
            <a:r>
              <a:rPr lang="en-US" sz="1600" dirty="0"/>
              <a:t>The specific address of the restaurant.</a:t>
            </a:r>
            <a:endParaRPr lang="en-US" sz="1600" b="1" dirty="0"/>
          </a:p>
          <a:p>
            <a:pPr fontAlgn="base"/>
            <a:r>
              <a:rPr lang="en-US" sz="1600" b="1" dirty="0"/>
              <a:t>Locality: </a:t>
            </a:r>
            <a:r>
              <a:rPr lang="en-US" sz="1600" dirty="0"/>
              <a:t>The locality or neighborhood where the restaurant is situated.</a:t>
            </a:r>
            <a:endParaRPr lang="en-US" sz="1600" b="1" dirty="0"/>
          </a:p>
          <a:p>
            <a:pPr fontAlgn="base"/>
            <a:r>
              <a:rPr lang="en-US" sz="1600" b="1" dirty="0"/>
              <a:t>Locality Verbose: </a:t>
            </a:r>
            <a:r>
              <a:rPr lang="en-US" sz="1600" dirty="0"/>
              <a:t>Detailed information about the locality.</a:t>
            </a:r>
            <a:endParaRPr lang="en-US" sz="1600" b="1" dirty="0"/>
          </a:p>
          <a:p>
            <a:pPr fontAlgn="base"/>
            <a:r>
              <a:rPr lang="en-US" sz="1600" b="1" dirty="0"/>
              <a:t>Longitude: </a:t>
            </a:r>
            <a:r>
              <a:rPr lang="en-US" sz="1600" dirty="0"/>
              <a:t>The geographical longitude coordinate of the restaurant.</a:t>
            </a:r>
            <a:endParaRPr lang="en-US" sz="1600" b="1" dirty="0"/>
          </a:p>
          <a:p>
            <a:pPr fontAlgn="base"/>
            <a:r>
              <a:rPr lang="en-US" sz="1600" b="1" dirty="0"/>
              <a:t>Latitude: </a:t>
            </a:r>
            <a:r>
              <a:rPr lang="en-US" sz="1600" dirty="0"/>
              <a:t>The geographical latitude coordinate of the restaurant.</a:t>
            </a:r>
            <a:endParaRPr lang="en-US" sz="1600" b="1" dirty="0"/>
          </a:p>
          <a:p>
            <a:pPr fontAlgn="base"/>
            <a:r>
              <a:rPr lang="en-US" sz="1600" b="1" dirty="0"/>
              <a:t>Cuisines: </a:t>
            </a:r>
            <a:r>
              <a:rPr lang="en-US" sz="1600" dirty="0"/>
              <a:t>The type of cuisine offered by the restaurant.</a:t>
            </a:r>
            <a:endParaRPr lang="en-US" sz="1600" b="1" dirty="0"/>
          </a:p>
          <a:p>
            <a:r>
              <a:rPr lang="en-US" sz="1600" b="1" dirty="0"/>
              <a:t>Currency: </a:t>
            </a:r>
            <a:r>
              <a:rPr lang="en-US" sz="1600" dirty="0"/>
              <a:t>The currency used for transactions in the restaurant</a:t>
            </a:r>
            <a:endParaRPr lang="en-IN" sz="1600" dirty="0"/>
          </a:p>
        </p:txBody>
      </p:sp>
      <p:sp>
        <p:nvSpPr>
          <p:cNvPr id="4" name="TextBox 3"/>
          <p:cNvSpPr txBox="1"/>
          <p:nvPr/>
        </p:nvSpPr>
        <p:spPr>
          <a:xfrm>
            <a:off x="6259132" y="1785870"/>
            <a:ext cx="5795493" cy="4031873"/>
          </a:xfrm>
          <a:prstGeom prst="rect">
            <a:avLst/>
          </a:prstGeom>
          <a:noFill/>
        </p:spPr>
        <p:txBody>
          <a:bodyPr wrap="square" rtlCol="0">
            <a:spAutoFit/>
          </a:bodyPr>
          <a:lstStyle/>
          <a:p>
            <a:pPr fontAlgn="base"/>
            <a:r>
              <a:rPr lang="en-US" sz="1600" b="1" dirty="0" err="1"/>
              <a:t>Has_Table_booking</a:t>
            </a:r>
            <a:r>
              <a:rPr lang="en-US" sz="1600" b="1" dirty="0"/>
              <a:t>: </a:t>
            </a:r>
            <a:r>
              <a:rPr lang="en-US" sz="1600" dirty="0"/>
              <a:t>Indicates whether the restaurant has a table booking option (Yes/No).</a:t>
            </a:r>
            <a:endParaRPr lang="en-US" sz="1600" b="1" dirty="0"/>
          </a:p>
          <a:p>
            <a:pPr fontAlgn="base"/>
            <a:r>
              <a:rPr lang="en-US" sz="1600" b="1" dirty="0" err="1"/>
              <a:t>Has_Online_delivery</a:t>
            </a:r>
            <a:r>
              <a:rPr lang="en-US" sz="1600" b="1" dirty="0"/>
              <a:t>: </a:t>
            </a:r>
            <a:r>
              <a:rPr lang="en-US" sz="1600" dirty="0"/>
              <a:t>Indicates whether the restaurant offers online delivery (Yes/No).</a:t>
            </a:r>
            <a:endParaRPr lang="en-US" sz="1600" b="1" dirty="0"/>
          </a:p>
          <a:p>
            <a:pPr fontAlgn="base"/>
            <a:r>
              <a:rPr lang="en-US" sz="1600" b="1" dirty="0" err="1"/>
              <a:t>Is_delivering_now</a:t>
            </a:r>
            <a:r>
              <a:rPr lang="en-US" sz="1600" b="1" dirty="0"/>
              <a:t>: </a:t>
            </a:r>
            <a:r>
              <a:rPr lang="en-US" sz="1600" dirty="0"/>
              <a:t>Indicates whether the restaurant is currently delivering (Yes/No).</a:t>
            </a:r>
            <a:endParaRPr lang="en-US" sz="1600" b="1" dirty="0"/>
          </a:p>
          <a:p>
            <a:pPr fontAlgn="base"/>
            <a:r>
              <a:rPr lang="en-US" sz="1600" b="1" dirty="0" err="1"/>
              <a:t>Switch_to_order_menu</a:t>
            </a:r>
            <a:r>
              <a:rPr lang="en-US" sz="1600" b="1" dirty="0"/>
              <a:t>: </a:t>
            </a:r>
            <a:r>
              <a:rPr lang="en-US" sz="1600" dirty="0"/>
              <a:t>Indicates whether users can switch to the order menu (Yes/No).</a:t>
            </a:r>
            <a:endParaRPr lang="en-US" sz="1600" b="1" dirty="0"/>
          </a:p>
          <a:p>
            <a:pPr fontAlgn="base"/>
            <a:r>
              <a:rPr lang="en-US" sz="1600" b="1" dirty="0"/>
              <a:t>Price range: </a:t>
            </a:r>
            <a:r>
              <a:rPr lang="en-US" sz="1600" dirty="0"/>
              <a:t>A numeric value indicating the price range category of the restaurant.</a:t>
            </a:r>
            <a:endParaRPr lang="en-US" sz="1600" b="1" dirty="0"/>
          </a:p>
          <a:p>
            <a:pPr fontAlgn="base"/>
            <a:r>
              <a:rPr lang="en-US" sz="1600" b="1" dirty="0"/>
              <a:t>Votes: </a:t>
            </a:r>
            <a:r>
              <a:rPr lang="en-US" sz="1600" dirty="0"/>
              <a:t>The number of votes or ratings/(feedback) received by the restaurant.</a:t>
            </a:r>
            <a:endParaRPr lang="en-US" sz="1600" b="1" dirty="0"/>
          </a:p>
          <a:p>
            <a:pPr fontAlgn="base"/>
            <a:r>
              <a:rPr lang="en-US" sz="1600" b="1" dirty="0" err="1"/>
              <a:t>Average_Cost_for_two</a:t>
            </a:r>
            <a:r>
              <a:rPr lang="en-US" sz="1600" b="1" dirty="0"/>
              <a:t>: </a:t>
            </a:r>
            <a:r>
              <a:rPr lang="en-US" sz="1600" dirty="0"/>
              <a:t>The average cost for two people dining at the restaurant.</a:t>
            </a:r>
            <a:endParaRPr lang="en-US" sz="1600" b="1" dirty="0"/>
          </a:p>
          <a:p>
            <a:pPr fontAlgn="base"/>
            <a:r>
              <a:rPr lang="en-US" sz="1600" b="1" dirty="0"/>
              <a:t>Rating: </a:t>
            </a:r>
            <a:r>
              <a:rPr lang="en-US" sz="1600" dirty="0"/>
              <a:t>The overall rating of the restaurant is based on user reviews.</a:t>
            </a:r>
            <a:endParaRPr lang="en-US" sz="1600" b="1" dirty="0"/>
          </a:p>
          <a:p>
            <a:r>
              <a:rPr lang="en-US" sz="1600" b="1" dirty="0" err="1"/>
              <a:t>Datekey_opening</a:t>
            </a:r>
            <a:r>
              <a:rPr lang="en-US" sz="1600" b="1" dirty="0"/>
              <a:t>: </a:t>
            </a:r>
            <a:r>
              <a:rPr lang="en-US" sz="1600" dirty="0"/>
              <a:t>The date when the restaurant was opened.</a:t>
            </a:r>
            <a:endParaRPr lang="en-IN" sz="1600" dirty="0"/>
          </a:p>
        </p:txBody>
      </p:sp>
    </p:spTree>
    <p:extLst>
      <p:ext uri="{BB962C8B-B14F-4D97-AF65-F5344CB8AC3E}">
        <p14:creationId xmlns:p14="http://schemas.microsoft.com/office/powerpoint/2010/main" val="12989540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4144" y="1243752"/>
            <a:ext cx="3421490" cy="522110"/>
          </a:xfrm>
          <a:solidFill>
            <a:schemeClr val="accent1">
              <a:lumMod val="40000"/>
              <a:lumOff val="60000"/>
            </a:schemeClr>
          </a:solidFill>
        </p:spPr>
        <p:txBody>
          <a:bodyPr anchor="b">
            <a:noAutofit/>
          </a:bodyPr>
          <a:lstStyle/>
          <a:p>
            <a:pPr algn="ctr"/>
            <a:r>
              <a:rPr lang="en-US" sz="2400" b="1" dirty="0" smtClean="0"/>
              <a:t/>
            </a:r>
            <a:br>
              <a:rPr lang="en-US" sz="2400" b="1" dirty="0" smtClean="0"/>
            </a:br>
            <a:r>
              <a:rPr lang="en-US" sz="2400" b="1" dirty="0"/>
              <a:t>2). Data Overview</a:t>
            </a:r>
            <a:endParaRPr lang="en-IN" sz="2400" b="1" dirty="0"/>
          </a:p>
        </p:txBody>
      </p:sp>
      <p:sp>
        <p:nvSpPr>
          <p:cNvPr id="19" name="TextBox 18"/>
          <p:cNvSpPr txBox="1"/>
          <p:nvPr/>
        </p:nvSpPr>
        <p:spPr>
          <a:xfrm>
            <a:off x="764144" y="1993280"/>
            <a:ext cx="10414718" cy="3416320"/>
          </a:xfrm>
          <a:prstGeom prst="rect">
            <a:avLst/>
          </a:prstGeom>
          <a:noFill/>
        </p:spPr>
        <p:txBody>
          <a:bodyPr wrap="square" rtlCol="0">
            <a:spAutoFit/>
          </a:bodyPr>
          <a:lstStyle/>
          <a:p>
            <a:r>
              <a:rPr lang="en-US" sz="2000" b="1" dirty="0"/>
              <a:t>a). Pivot Table :</a:t>
            </a:r>
            <a:endParaRPr lang="en-US" sz="2000" dirty="0"/>
          </a:p>
          <a:p>
            <a:r>
              <a:rPr lang="en-US" dirty="0">
                <a:solidFill>
                  <a:schemeClr val="tx1">
                    <a:lumMod val="95000"/>
                    <a:lumOff val="5000"/>
                  </a:schemeClr>
                </a:solidFill>
              </a:rPr>
              <a:t>To summaries the data we created the pivot tables like Countries and average ratings, countries and average cost for two, restaurant per city in country.</a:t>
            </a:r>
          </a:p>
          <a:p>
            <a:r>
              <a:rPr lang="en-US" b="1" dirty="0">
                <a:solidFill>
                  <a:schemeClr val="tx1">
                    <a:lumMod val="95000"/>
                    <a:lumOff val="5000"/>
                  </a:schemeClr>
                </a:solidFill>
              </a:rPr>
              <a:t>Analysis focus :</a:t>
            </a:r>
          </a:p>
          <a:p>
            <a:pPr>
              <a:buFont typeface="Courier New" panose="02070309020205020404" pitchFamily="49" charset="0"/>
              <a:buChar char="o"/>
            </a:pPr>
            <a:r>
              <a:rPr lang="en-US" dirty="0">
                <a:solidFill>
                  <a:schemeClr val="tx1">
                    <a:lumMod val="95000"/>
                    <a:lumOff val="5000"/>
                  </a:schemeClr>
                </a:solidFill>
              </a:rPr>
              <a:t>Used pivot tables to identify top countries and cities by restaurant count and to analyze the distribution  of different cuisines.</a:t>
            </a:r>
          </a:p>
          <a:p>
            <a:r>
              <a:rPr lang="en-US" sz="2000" b="1" dirty="0" smtClean="0"/>
              <a:t>b). Statistical Analysis:</a:t>
            </a:r>
          </a:p>
          <a:p>
            <a:pPr marL="285750" indent="-285750">
              <a:buFont typeface="Arial" panose="020B0604020202020204" pitchFamily="34" charset="0"/>
              <a:buChar char="•"/>
            </a:pPr>
            <a:r>
              <a:rPr lang="en-US" b="1" dirty="0" smtClean="0"/>
              <a:t>Average Cost Calculation</a:t>
            </a:r>
            <a:r>
              <a:rPr lang="en-US" dirty="0" smtClean="0"/>
              <a:t>: here calculated the average cost for two person to compare the cost of dining through different regions helping to decide the price strategies.</a:t>
            </a:r>
          </a:p>
          <a:p>
            <a:pPr marL="285750" indent="-285750">
              <a:buFont typeface="Arial" panose="020B0604020202020204" pitchFamily="34" charset="0"/>
              <a:buChar char="•"/>
            </a:pPr>
            <a:r>
              <a:rPr lang="en-US" b="1" dirty="0" smtClean="0"/>
              <a:t>Cuisines Analysis: </a:t>
            </a:r>
            <a:r>
              <a:rPr lang="en-US" dirty="0" smtClean="0"/>
              <a:t>To recommend the cuisines to restaurant according to the country and its region, analysis of cuisines and ratings with the votes received by customer was done with help of pivot chart.</a:t>
            </a:r>
          </a:p>
          <a:p>
            <a:endParaRPr lang="en-IN" sz="1400" dirty="0"/>
          </a:p>
        </p:txBody>
      </p:sp>
    </p:spTree>
    <p:extLst>
      <p:ext uri="{BB962C8B-B14F-4D97-AF65-F5344CB8AC3E}">
        <p14:creationId xmlns:p14="http://schemas.microsoft.com/office/powerpoint/2010/main" val="27889855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97280" y="286603"/>
            <a:ext cx="10058400" cy="1464924"/>
          </a:xfrm>
        </p:spPr>
        <p:txBody>
          <a:bodyPr>
            <a:normAutofit/>
          </a:bodyPr>
          <a:lstStyle/>
          <a:p>
            <a:pPr algn="ctr"/>
            <a:r>
              <a:rPr lang="en-US" sz="2400" b="1" dirty="0" smtClean="0">
                <a:solidFill>
                  <a:schemeClr val="accent5">
                    <a:lumMod val="75000"/>
                  </a:schemeClr>
                </a:solidFill>
              </a:rPr>
              <a:t>Analysis of objectives</a:t>
            </a:r>
            <a:br>
              <a:rPr lang="en-US" sz="2400" b="1" dirty="0" smtClean="0">
                <a:solidFill>
                  <a:schemeClr val="accent5">
                    <a:lumMod val="75000"/>
                  </a:schemeClr>
                </a:solidFill>
              </a:rPr>
            </a:br>
            <a:r>
              <a:rPr lang="en-US" sz="2400" b="1" dirty="0">
                <a:solidFill>
                  <a:schemeClr val="tx1"/>
                </a:solidFill>
              </a:rPr>
              <a:t>Identifying the countries where restaurants can be opened with less competition.</a:t>
            </a:r>
            <a:br>
              <a:rPr lang="en-US" sz="2400" b="1" dirty="0">
                <a:solidFill>
                  <a:schemeClr val="tx1"/>
                </a:solidFill>
              </a:rPr>
            </a:br>
            <a:endParaRPr lang="en-IN" sz="2400" b="1" dirty="0">
              <a:solidFill>
                <a:schemeClr val="accent5">
                  <a:lumMod val="75000"/>
                </a:schemeClr>
              </a:solidFill>
            </a:endParaRPr>
          </a:p>
        </p:txBody>
      </p:sp>
      <p:sp>
        <p:nvSpPr>
          <p:cNvPr id="3" name="Content Placeholder 2"/>
          <p:cNvSpPr>
            <a:spLocks noGrp="1"/>
          </p:cNvSpPr>
          <p:nvPr>
            <p:ph idx="1"/>
          </p:nvPr>
        </p:nvSpPr>
        <p:spPr>
          <a:xfrm>
            <a:off x="595004" y="1751527"/>
            <a:ext cx="5084579" cy="4404574"/>
          </a:xfrm>
        </p:spPr>
        <p:txBody>
          <a:bodyPr>
            <a:normAutofit/>
          </a:bodyPr>
          <a:lstStyle/>
          <a:p>
            <a:pPr marL="0" indent="0">
              <a:lnSpc>
                <a:spcPct val="150000"/>
              </a:lnSpc>
              <a:buNone/>
            </a:pPr>
            <a:r>
              <a:rPr lang="en-US" sz="2000" b="1" dirty="0" smtClean="0"/>
              <a:t>Focused Countries:</a:t>
            </a:r>
            <a:r>
              <a:rPr lang="en-US" sz="2000" dirty="0" smtClean="0"/>
              <a:t> </a:t>
            </a:r>
            <a:r>
              <a:rPr lang="en-US" sz="2000" dirty="0"/>
              <a:t>T</a:t>
            </a:r>
            <a:r>
              <a:rPr lang="en-US" sz="2000" dirty="0" smtClean="0"/>
              <a:t>he best countries which have good market potential for new restaurants are </a:t>
            </a:r>
            <a:r>
              <a:rPr lang="en-US" sz="2000" b="1" dirty="0" smtClean="0"/>
              <a:t>Indonesia, New Zealand, Turkey, Philippines, UAE.</a:t>
            </a:r>
          </a:p>
          <a:p>
            <a:pPr>
              <a:lnSpc>
                <a:spcPct val="150000"/>
              </a:lnSpc>
            </a:pPr>
            <a:r>
              <a:rPr lang="en-US" sz="2000" b="1" dirty="0" smtClean="0"/>
              <a:t> Cities &amp; Region: </a:t>
            </a:r>
            <a:r>
              <a:rPr lang="en-US" sz="2000" dirty="0" smtClean="0"/>
              <a:t>Considering the above countries here are some cities like </a:t>
            </a:r>
            <a:r>
              <a:rPr lang="en-US" sz="2000" b="1" dirty="0" smtClean="0"/>
              <a:t>Jakarta, </a:t>
            </a:r>
            <a:r>
              <a:rPr lang="en-US" sz="2000" b="1" dirty="0" err="1" smtClean="0"/>
              <a:t>Tangerang</a:t>
            </a:r>
            <a:r>
              <a:rPr lang="en-US" sz="2000" b="1" dirty="0" smtClean="0"/>
              <a:t>, Auckland, Willington City, Pasay City, Taguig City, Ankara. </a:t>
            </a:r>
            <a:r>
              <a:rPr lang="en-US" sz="2000" b="1" dirty="0" err="1" smtClean="0"/>
              <a:t>Uastanbul</a:t>
            </a:r>
            <a:r>
              <a:rPr lang="en-US" sz="2000" b="1" dirty="0" smtClean="0"/>
              <a:t>, Abu Dhabi, Dubai.</a:t>
            </a:r>
            <a:r>
              <a:rPr lang="en-US" sz="2000" dirty="0" smtClean="0"/>
              <a:t> </a:t>
            </a:r>
          </a:p>
          <a:p>
            <a:pPr marL="0" indent="0">
              <a:lnSpc>
                <a:spcPct val="150000"/>
              </a:lnSpc>
              <a:buNone/>
            </a:pPr>
            <a:endParaRPr lang="en-IN" dirty="0"/>
          </a:p>
        </p:txBody>
      </p:sp>
      <p:pic>
        <p:nvPicPr>
          <p:cNvPr id="2" name="Picture 1"/>
          <p:cNvPicPr>
            <a:picLocks noChangeAspect="1"/>
          </p:cNvPicPr>
          <p:nvPr/>
        </p:nvPicPr>
        <p:blipFill>
          <a:blip r:embed="rId2"/>
          <a:stretch>
            <a:fillRect/>
          </a:stretch>
        </p:blipFill>
        <p:spPr>
          <a:xfrm>
            <a:off x="6268601" y="2246503"/>
            <a:ext cx="4979489" cy="2982320"/>
          </a:xfrm>
          <a:prstGeom prst="rect">
            <a:avLst/>
          </a:prstGeom>
        </p:spPr>
      </p:pic>
    </p:spTree>
    <p:extLst>
      <p:ext uri="{BB962C8B-B14F-4D97-AF65-F5344CB8AC3E}">
        <p14:creationId xmlns:p14="http://schemas.microsoft.com/office/powerpoint/2010/main" val="22428838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6372" y="611231"/>
            <a:ext cx="9890974" cy="586504"/>
          </a:xfrm>
        </p:spPr>
        <p:txBody>
          <a:bodyPr>
            <a:normAutofit/>
          </a:bodyPr>
          <a:lstStyle/>
          <a:p>
            <a:pPr algn="ctr"/>
            <a:r>
              <a:rPr lang="en-US" sz="2400" b="1" dirty="0" smtClean="0"/>
              <a:t>Improve the performance in high-rating area.</a:t>
            </a:r>
            <a:endParaRPr lang="en-IN" sz="2400" b="1" dirty="0"/>
          </a:p>
        </p:txBody>
      </p:sp>
      <p:sp>
        <p:nvSpPr>
          <p:cNvPr id="3" name="Content Placeholder 2"/>
          <p:cNvSpPr>
            <a:spLocks noGrp="1"/>
          </p:cNvSpPr>
          <p:nvPr>
            <p:ph idx="1"/>
          </p:nvPr>
        </p:nvSpPr>
        <p:spPr>
          <a:xfrm>
            <a:off x="1236372" y="1803042"/>
            <a:ext cx="4765183" cy="4481848"/>
          </a:xfrm>
        </p:spPr>
        <p:txBody>
          <a:bodyPr>
            <a:normAutofit/>
          </a:bodyPr>
          <a:lstStyle/>
          <a:p>
            <a:r>
              <a:rPr lang="en-US" sz="2000" b="1" dirty="0" smtClean="0"/>
              <a:t>Recommendation: </a:t>
            </a:r>
          </a:p>
          <a:p>
            <a:pPr lvl="1">
              <a:buFont typeface="Arial" panose="020B0604020202020204" pitchFamily="34" charset="0"/>
              <a:buChar char="•"/>
            </a:pPr>
            <a:r>
              <a:rPr lang="en-US" sz="1900" dirty="0" smtClean="0"/>
              <a:t>Identify and address the regions where customers have rated the present restaurant with more than 4.0 rating.</a:t>
            </a:r>
          </a:p>
          <a:p>
            <a:pPr lvl="1">
              <a:buFont typeface="Wingdings" panose="05000000000000000000" pitchFamily="2" charset="2"/>
              <a:buChar char="v"/>
            </a:pPr>
            <a:r>
              <a:rPr lang="en-US" sz="1900" b="1" dirty="0" smtClean="0"/>
              <a:t>Insights</a:t>
            </a:r>
          </a:p>
          <a:p>
            <a:pPr lvl="1">
              <a:buFont typeface="Arial" panose="020B0604020202020204" pitchFamily="34" charset="0"/>
              <a:buChar char="•"/>
            </a:pPr>
            <a:r>
              <a:rPr lang="en-US" sz="1900" dirty="0" smtClean="0"/>
              <a:t>The countries having average rating more than 4.0 are recommended to be focused as </a:t>
            </a:r>
            <a:r>
              <a:rPr lang="en-US" sz="1900" dirty="0"/>
              <a:t> </a:t>
            </a:r>
            <a:r>
              <a:rPr lang="en-US" sz="1900" dirty="0" smtClean="0"/>
              <a:t>good regions to invest.</a:t>
            </a:r>
          </a:p>
          <a:p>
            <a:pPr lvl="1">
              <a:buFont typeface="Arial" panose="020B0604020202020204" pitchFamily="34" charset="0"/>
              <a:buChar char="•"/>
            </a:pPr>
            <a:r>
              <a:rPr lang="en-US" sz="1900" dirty="0" smtClean="0"/>
              <a:t>The countries selected have more than 4.0 rating which explains the good customer feedback and peoples willingness to explore the dining experience in the selected region which will help the company to gain more profits.</a:t>
            </a:r>
          </a:p>
          <a:p>
            <a:pPr lvl="1">
              <a:buFont typeface="Arial" panose="020B0604020202020204" pitchFamily="34" charset="0"/>
              <a:buChar char="•"/>
            </a:pPr>
            <a:endParaRPr lang="en-IN" dirty="0"/>
          </a:p>
        </p:txBody>
      </p:sp>
      <p:pic>
        <p:nvPicPr>
          <p:cNvPr id="4" name="Picture 3"/>
          <p:cNvPicPr>
            <a:picLocks noChangeAspect="1"/>
          </p:cNvPicPr>
          <p:nvPr/>
        </p:nvPicPr>
        <p:blipFill>
          <a:blip r:embed="rId2"/>
          <a:stretch>
            <a:fillRect/>
          </a:stretch>
        </p:blipFill>
        <p:spPr>
          <a:xfrm>
            <a:off x="6001555" y="2343955"/>
            <a:ext cx="5125791" cy="2997538"/>
          </a:xfrm>
          <a:prstGeom prst="rect">
            <a:avLst/>
          </a:prstGeom>
        </p:spPr>
      </p:pic>
    </p:spTree>
    <p:extLst>
      <p:ext uri="{BB962C8B-B14F-4D97-AF65-F5344CB8AC3E}">
        <p14:creationId xmlns:p14="http://schemas.microsoft.com/office/powerpoint/2010/main" val="816788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7736" y="701383"/>
            <a:ext cx="9968247" cy="844082"/>
          </a:xfrm>
        </p:spPr>
        <p:txBody>
          <a:bodyPr>
            <a:normAutofit fontScale="90000"/>
          </a:bodyPr>
          <a:lstStyle/>
          <a:p>
            <a:pPr algn="ctr"/>
            <a:r>
              <a:rPr lang="en-US" sz="3100" b="1" dirty="0" smtClean="0"/>
              <a:t>Annual Restaurant Opening Overview.</a:t>
            </a:r>
            <a:r>
              <a:rPr lang="en-US" sz="2800" b="1" dirty="0" smtClean="0"/>
              <a:t/>
            </a:r>
            <a:br>
              <a:rPr lang="en-US" sz="2800" b="1" dirty="0" smtClean="0"/>
            </a:br>
            <a:endParaRPr lang="en-IN" sz="2800" b="1" dirty="0"/>
          </a:p>
        </p:txBody>
      </p:sp>
      <p:sp>
        <p:nvSpPr>
          <p:cNvPr id="3" name="Content Placeholder 2"/>
          <p:cNvSpPr>
            <a:spLocks noGrp="1"/>
          </p:cNvSpPr>
          <p:nvPr>
            <p:ph idx="1"/>
          </p:nvPr>
        </p:nvSpPr>
        <p:spPr>
          <a:xfrm>
            <a:off x="605307" y="2189409"/>
            <a:ext cx="5692463" cy="3425780"/>
          </a:xfrm>
        </p:spPr>
        <p:txBody>
          <a:bodyPr>
            <a:normAutofit/>
          </a:bodyPr>
          <a:lstStyle/>
          <a:p>
            <a:r>
              <a:rPr lang="en-US" sz="2000" b="1" dirty="0" smtClean="0"/>
              <a:t>Narrative</a:t>
            </a:r>
            <a:r>
              <a:rPr lang="en-IN" sz="2000" b="1" dirty="0" smtClean="0"/>
              <a:t>.</a:t>
            </a:r>
          </a:p>
          <a:p>
            <a:pPr lvl="1">
              <a:buFont typeface="Arial" panose="020B0604020202020204" pitchFamily="34" charset="0"/>
              <a:buChar char="•"/>
            </a:pPr>
            <a:r>
              <a:rPr lang="en-US" sz="2000" dirty="0" smtClean="0"/>
              <a:t>The Management want to know the yearly pattern of restaurant opening over time provided in data.</a:t>
            </a:r>
          </a:p>
          <a:p>
            <a:pPr>
              <a:buFont typeface="Wingdings" panose="05000000000000000000" pitchFamily="2" charset="2"/>
              <a:buChar char="v"/>
            </a:pPr>
            <a:r>
              <a:rPr lang="en-US" sz="2000" b="1" dirty="0" smtClean="0"/>
              <a:t>Insights.</a:t>
            </a:r>
          </a:p>
          <a:p>
            <a:pPr lvl="1">
              <a:buFont typeface="Arial" panose="020B0604020202020204" pitchFamily="34" charset="0"/>
              <a:buChar char="•"/>
            </a:pPr>
            <a:r>
              <a:rPr lang="en-US" sz="2000" dirty="0" smtClean="0"/>
              <a:t>Each year the number of restaurant opened have increase significantly.</a:t>
            </a:r>
          </a:p>
          <a:p>
            <a:pPr lvl="1">
              <a:buFont typeface="Arial" panose="020B0604020202020204" pitchFamily="34" charset="0"/>
              <a:buChar char="•"/>
            </a:pPr>
            <a:r>
              <a:rPr lang="en-US" sz="2000" dirty="0" smtClean="0"/>
              <a:t>Here is the visualization of the trend followed by previous year data in the countries on which we have targeted.</a:t>
            </a:r>
          </a:p>
          <a:p>
            <a:pPr marL="457200" lvl="1" indent="0">
              <a:buNone/>
            </a:pPr>
            <a:endParaRPr lang="en-US" sz="2000" dirty="0" smtClean="0"/>
          </a:p>
        </p:txBody>
      </p:sp>
      <p:pic>
        <p:nvPicPr>
          <p:cNvPr id="4" name="Picture 3"/>
          <p:cNvPicPr>
            <a:picLocks noChangeAspect="1"/>
          </p:cNvPicPr>
          <p:nvPr/>
        </p:nvPicPr>
        <p:blipFill>
          <a:blip r:embed="rId2"/>
          <a:stretch>
            <a:fillRect/>
          </a:stretch>
        </p:blipFill>
        <p:spPr>
          <a:xfrm>
            <a:off x="6371612" y="2189407"/>
            <a:ext cx="4794372" cy="3425781"/>
          </a:xfrm>
          <a:prstGeom prst="rect">
            <a:avLst/>
          </a:prstGeom>
        </p:spPr>
      </p:pic>
    </p:spTree>
    <p:extLst>
      <p:ext uri="{BB962C8B-B14F-4D97-AF65-F5344CB8AC3E}">
        <p14:creationId xmlns:p14="http://schemas.microsoft.com/office/powerpoint/2010/main" val="3885853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5414" y="688505"/>
            <a:ext cx="10062715" cy="521552"/>
          </a:xfrm>
        </p:spPr>
        <p:txBody>
          <a:bodyPr>
            <a:normAutofit/>
          </a:bodyPr>
          <a:lstStyle/>
          <a:p>
            <a:pPr algn="ctr"/>
            <a:r>
              <a:rPr lang="en-US" sz="2800" b="1" dirty="0" smtClean="0"/>
              <a:t>Financial expenditure in countries selected</a:t>
            </a:r>
            <a:endParaRPr lang="en-IN" sz="2800" b="1" dirty="0"/>
          </a:p>
        </p:txBody>
      </p:sp>
      <p:sp>
        <p:nvSpPr>
          <p:cNvPr id="3" name="Content Placeholder 2"/>
          <p:cNvSpPr>
            <a:spLocks noGrp="1"/>
          </p:cNvSpPr>
          <p:nvPr>
            <p:ph idx="1"/>
          </p:nvPr>
        </p:nvSpPr>
        <p:spPr>
          <a:xfrm>
            <a:off x="798490" y="1841680"/>
            <a:ext cx="4610637" cy="4494726"/>
          </a:xfrm>
        </p:spPr>
        <p:txBody>
          <a:bodyPr>
            <a:normAutofit fontScale="92500"/>
          </a:bodyPr>
          <a:lstStyle/>
          <a:p>
            <a:pPr marL="0" indent="0">
              <a:buNone/>
            </a:pPr>
            <a:r>
              <a:rPr lang="en-US" sz="2200" b="1" u="sng" dirty="0" smtClean="0"/>
              <a:t>Analysis.</a:t>
            </a:r>
          </a:p>
          <a:p>
            <a:r>
              <a:rPr lang="en-US" sz="2200" dirty="0" smtClean="0"/>
              <a:t>Countries like UAE and Philippines show maximum expenditure on dining.</a:t>
            </a:r>
          </a:p>
          <a:p>
            <a:r>
              <a:rPr lang="en-US" sz="2200" dirty="0" smtClean="0"/>
              <a:t>Turkey showing lowest expenditure in the list shows that people prefer to save money but it also have good tourist attraction where we can focus and generate good profits.</a:t>
            </a:r>
          </a:p>
          <a:p>
            <a:pPr marL="0" indent="0">
              <a:buNone/>
            </a:pPr>
            <a:r>
              <a:rPr lang="en-US" sz="2200" b="1" u="sng" dirty="0" smtClean="0"/>
              <a:t>Conclusion.</a:t>
            </a:r>
          </a:p>
          <a:p>
            <a:r>
              <a:rPr lang="en-US" sz="2200" dirty="0" smtClean="0"/>
              <a:t>Though the expenditure low or high the counties selected have good customer base may be locality or tourist which can generate good profits for the company.</a:t>
            </a:r>
          </a:p>
          <a:p>
            <a:endParaRPr lang="en-IN" dirty="0"/>
          </a:p>
        </p:txBody>
      </p:sp>
      <p:pic>
        <p:nvPicPr>
          <p:cNvPr id="4" name="Picture 3"/>
          <p:cNvPicPr>
            <a:picLocks noChangeAspect="1"/>
          </p:cNvPicPr>
          <p:nvPr/>
        </p:nvPicPr>
        <p:blipFill>
          <a:blip r:embed="rId2"/>
          <a:stretch>
            <a:fillRect/>
          </a:stretch>
        </p:blipFill>
        <p:spPr>
          <a:xfrm>
            <a:off x="5813245" y="2270874"/>
            <a:ext cx="5434884" cy="3636337"/>
          </a:xfrm>
          <a:prstGeom prst="rect">
            <a:avLst/>
          </a:prstGeom>
        </p:spPr>
      </p:pic>
    </p:spTree>
    <p:extLst>
      <p:ext uri="{BB962C8B-B14F-4D97-AF65-F5344CB8AC3E}">
        <p14:creationId xmlns:p14="http://schemas.microsoft.com/office/powerpoint/2010/main" val="18033723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8993</TotalTime>
  <Words>1186</Words>
  <Application>Microsoft Office PowerPoint</Application>
  <PresentationFormat>Widescreen</PresentationFormat>
  <Paragraphs>97</Paragraphs>
  <Slides>16</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Calibri Light</vt:lpstr>
      <vt:lpstr>Courier New</vt:lpstr>
      <vt:lpstr>Wingdings</vt:lpstr>
      <vt:lpstr>Office Theme</vt:lpstr>
      <vt:lpstr>PowerPoint Presentation</vt:lpstr>
      <vt:lpstr>Introduction. </vt:lpstr>
      <vt:lpstr> Problem Statement.</vt:lpstr>
      <vt:lpstr>  Data Overview</vt:lpstr>
      <vt:lpstr> 2). Data Overview</vt:lpstr>
      <vt:lpstr>Analysis of objectives Identifying the countries where restaurants can be opened with less competition. </vt:lpstr>
      <vt:lpstr>Improve the performance in high-rating area.</vt:lpstr>
      <vt:lpstr>Annual Restaurant Opening Overview. </vt:lpstr>
      <vt:lpstr>Financial expenditure in countries selected</vt:lpstr>
      <vt:lpstr>Current Quality in the Recommended Countries and Regions to be targeted. </vt:lpstr>
      <vt:lpstr>Choice of Cuisines in selected Regions</vt:lpstr>
      <vt:lpstr>Type of booking to be provided  </vt:lpstr>
      <vt:lpstr>Price Range and its effects.</vt:lpstr>
      <vt:lpstr>Zomato Restaurants Analysis Dashboard</vt:lpstr>
      <vt:lpstr>Conclusion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135</cp:revision>
  <dcterms:created xsi:type="dcterms:W3CDTF">2024-12-23T13:39:18Z</dcterms:created>
  <dcterms:modified xsi:type="dcterms:W3CDTF">2025-01-29T17:07:36Z</dcterms:modified>
</cp:coreProperties>
</file>